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8" r:id="rId3"/>
    <p:sldId id="269" r:id="rId4"/>
    <p:sldId id="270" r:id="rId5"/>
    <p:sldId id="271" r:id="rId6"/>
    <p:sldId id="272" r:id="rId7"/>
    <p:sldId id="256" r:id="rId8"/>
    <p:sldId id="258" r:id="rId9"/>
    <p:sldId id="260" r:id="rId10"/>
    <p:sldId id="261" r:id="rId11"/>
    <p:sldId id="262" r:id="rId12"/>
    <p:sldId id="263" r:id="rId13"/>
    <p:sldId id="264" r:id="rId14"/>
    <p:sldId id="274" r:id="rId15"/>
    <p:sldId id="275" r:id="rId16"/>
    <p:sldId id="276" r:id="rId17"/>
    <p:sldId id="277" r:id="rId18"/>
    <p:sldId id="278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>
        <p:scale>
          <a:sx n="87" d="100"/>
          <a:sy n="87" d="100"/>
        </p:scale>
        <p:origin x="-48" y="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E5ED8C-4B1B-45ED-9D64-636B3EF2F3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E6A936A-9ABF-46BF-BEBA-91A215698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35F7BF9-1AC8-4B4C-9544-0EB156068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7C55-D9A4-4325-8C3C-8F0682B01ADF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AFFBFEC-9C73-4E10-A827-13C079C1B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81FE519-E9DF-4CD4-8F44-0F49F005E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8D36-A11A-47F8-8DFD-0C01B8FF47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267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5A3254-D235-4C87-9F2C-878855A1B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726DF56-33B5-46C3-94D1-CF63ED49C9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B5EEBA4-8B98-42DA-AAD8-6F769195C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7C55-D9A4-4325-8C3C-8F0682B01ADF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33BBFDF-E6F1-4DA3-AE6F-A4A5699F2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5C55F46-6A27-4125-93A4-4EA3C2AB0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8D36-A11A-47F8-8DFD-0C01B8FF47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3935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8A664636-1043-47B3-B609-72C940BD65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9A9396D8-28F4-4561-9DC5-3500AFBFFD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DEE9A04-C303-45C6-97D2-2F79E8752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7C55-D9A4-4325-8C3C-8F0682B01ADF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8BFD4F0-4719-4545-8B50-953A7A3E4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EDD0D09-992C-4FBC-8760-91815C38A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8D36-A11A-47F8-8DFD-0C01B8FF47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1284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6000" y="533400"/>
            <a:ext cx="10261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016000" y="1905000"/>
            <a:ext cx="10261600" cy="40386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9">
            <a:extLst>
              <a:ext uri="{FF2B5EF4-FFF2-40B4-BE49-F238E27FC236}">
                <a16:creationId xmlns:a16="http://schemas.microsoft.com/office/drawing/2014/main" xmlns="" id="{4DADC551-9E32-41E5-B272-75606717E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>
                <a16:creationId xmlns:a16="http://schemas.microsoft.com/office/drawing/2014/main" xmlns="" id="{A412FC03-FE7E-45FD-A253-3E3278D50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>
                <a16:creationId xmlns:a16="http://schemas.microsoft.com/office/drawing/2014/main" xmlns="" id="{347416F4-D684-4D37-BDB5-8F4EDA85B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2B871C-458C-4F72-9752-93395C123EA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892758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402334-6FAA-44CB-8A46-44B0C817E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527144B-CED7-450A-94B2-54B2E554F6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3686E83-F172-4E1B-BDA3-744C06A16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7C55-D9A4-4325-8C3C-8F0682B01ADF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989CFE6-3589-4CE8-B375-5634A899D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DC18897-168B-4598-A746-50E994ED4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8D36-A11A-47F8-8DFD-0C01B8FF47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3662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1188A4-AA8A-48A0-BDF0-33B7D1173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91D8307-C528-4F74-B0DF-F14219313D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C9D633C-6B01-45C7-B7B4-F6359586B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7C55-D9A4-4325-8C3C-8F0682B01ADF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E37C1BB-6086-43D3-9E90-B0054988E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582153F-4860-4C67-BA86-184F0CB51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8D36-A11A-47F8-8DFD-0C01B8FF47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845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F18EF5-7CE8-4CBC-86AF-D4A230C0D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EDC7CB1-D38D-4AE8-8C7A-6A1B22E079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283685A-884F-4E4D-9923-6EBE2976F5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13024FD-57FE-4C14-A1F7-505765464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7C55-D9A4-4325-8C3C-8F0682B01ADF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E4916FE-DBBE-4271-BDF5-DA3E3477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CB2714E-6879-4BEC-BC6E-F2507C2AD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8D36-A11A-47F8-8DFD-0C01B8FF47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2400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1B41E5-E5D9-47C9-BE28-8A6560D6C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D6627BD-28F2-4832-AAF6-A63EBD6A2C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FFCB280-7403-441E-9693-41B572EE31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2DBD524-1D93-4C89-8525-5DABC1EE9F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CC033C25-EA83-41F4-B23F-1668589963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428C283-A635-4948-BA3D-E305E46AD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7C55-D9A4-4325-8C3C-8F0682B01ADF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BCF0AA37-5D54-4BDB-BFED-43F19E165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C006B0B9-77FB-4863-9A01-44DAF87A5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8D36-A11A-47F8-8DFD-0C01B8FF47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5866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7342E0-3253-4C40-A0BB-8C493DA2D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6D57DA8-7B8C-4477-8B3F-AE3085D2F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7C55-D9A4-4325-8C3C-8F0682B01ADF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BFE385C-32AF-4C04-9B27-E198F74DF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973EA64-5B8F-4700-8EFB-2C9261E6D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8D36-A11A-47F8-8DFD-0C01B8FF47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3809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6EBA12C2-8239-458B-8655-6C40A00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7C55-D9A4-4325-8C3C-8F0682B01ADF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5BE04E86-24D6-4909-9FBB-D80207877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89316CA-3F95-483F-B2BC-3D79697EA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8D36-A11A-47F8-8DFD-0C01B8FF47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9452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1C13A6-BF9A-4142-B35F-DAB05A3BF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A00B462-1A3B-40B2-8A95-3EFF1C8F1B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5222B4D-697C-48C0-8448-81209E81AC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AAC36D1-7605-459C-B063-714F133FE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7C55-D9A4-4325-8C3C-8F0682B01ADF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EE53079-2413-4ADD-B50D-EEFAF66BA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F22590F-7A20-4EFE-8D0B-0F2365FFE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8D36-A11A-47F8-8DFD-0C01B8FF47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5991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D1FDEF-6609-41BA-8B0E-3275D691E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607314DD-D754-41E8-B9A4-4FBFA30BB3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95ADF4C-7759-47B1-8FB7-441CC03E81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3C9BEE7-E730-4330-9E69-80841C4FB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7C55-D9A4-4325-8C3C-8F0682B01ADF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EDF2207-CBC7-4756-A2AF-67F87BB74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0ADFF13-4354-4536-A904-C64EACAE7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8D36-A11A-47F8-8DFD-0C01B8FF47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5396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7C8410-EA18-49C9-8C75-8C1150427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66D08C7-3F47-4ECD-A128-642FC7C39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153636B-09E0-42AE-BFC2-E4B9098FBD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47C55-D9A4-4325-8C3C-8F0682B01ADF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8D5DC0B-AD5F-4F8C-8BC7-4DF614F85C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68FDC09-FA1E-42BF-892E-711068EF06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18D36-A11A-47F8-8DFD-0C01B8FF47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193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mou129.chel-edu.ru/DswMedia/129klipnashezdorov-evnashixrukax.mp4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mou129.chel-edu.ru/DswMedia/activnaya_semya_pigarevy_71_mbousosh129.mp4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mou129.chel-edu.ru/DswMedia/melchukovy_aktivnaya_semya_71_mbousosh129.mp4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D1997F-CC40-44D9-B6C2-8D140FA7E5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Программа воспитательного мероприятия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91BF97D-8451-4D76-ABBE-4DA2C7EC26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Малясова С.В., МБОУ «СОШ №129 г. Челябинска»</a:t>
            </a:r>
          </a:p>
        </p:txBody>
      </p:sp>
    </p:spTree>
    <p:extLst>
      <p:ext uri="{BB962C8B-B14F-4D97-AF65-F5344CB8AC3E}">
        <p14:creationId xmlns:p14="http://schemas.microsoft.com/office/powerpoint/2010/main" xmlns="" val="412185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F1F5103-AEEB-4041-BBC4-A892D32F4A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8416" r="28486"/>
          <a:stretch/>
        </p:blipFill>
        <p:spPr>
          <a:xfrm>
            <a:off x="3464417" y="0"/>
            <a:ext cx="52545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9499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BF9A431-4810-45C5-BADA-F1A6DC2C6D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8855" r="28749"/>
          <a:stretch/>
        </p:blipFill>
        <p:spPr>
          <a:xfrm>
            <a:off x="0" y="0"/>
            <a:ext cx="51689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76EA778-A2D8-436C-A46F-2F2745A89D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9166" r="28437"/>
          <a:stretch/>
        </p:blipFill>
        <p:spPr>
          <a:xfrm>
            <a:off x="6223000" y="0"/>
            <a:ext cx="5168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7687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B964CFE-91F6-4DE3-B4C5-4E7AD23F6C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8958" r="28854"/>
          <a:stretch/>
        </p:blipFill>
        <p:spPr>
          <a:xfrm>
            <a:off x="114300" y="0"/>
            <a:ext cx="51435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500582B-265A-4FD7-90BC-49F3D35044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8750" r="29063"/>
          <a:stretch/>
        </p:blipFill>
        <p:spPr>
          <a:xfrm>
            <a:off x="55626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1168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56ACF7A-F260-4AEE-80FA-26FD949D9B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9479" r="29271"/>
          <a:stretch/>
        </p:blipFill>
        <p:spPr>
          <a:xfrm>
            <a:off x="0" y="0"/>
            <a:ext cx="50292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05AE9F2-7B37-453A-96B0-9E9848C2ED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8854" r="28854"/>
          <a:stretch/>
        </p:blipFill>
        <p:spPr>
          <a:xfrm>
            <a:off x="6096000" y="0"/>
            <a:ext cx="5156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9782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9265EF4-AF52-4BD1-8494-00BB0D4E1C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b="10522"/>
          <a:stretch/>
        </p:blipFill>
        <p:spPr>
          <a:xfrm>
            <a:off x="0" y="0"/>
            <a:ext cx="12192000" cy="613639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D5C9AA62-4362-4E72-9BF3-11E6210EC1E1}"/>
              </a:ext>
            </a:extLst>
          </p:cNvPr>
          <p:cNvSpPr/>
          <p:nvPr/>
        </p:nvSpPr>
        <p:spPr>
          <a:xfrm>
            <a:off x="1637840" y="6211669"/>
            <a:ext cx="104256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http://mou129.chel-edu.ru/DswMedia/129klipnashezdorov-evnashixrukax.mp4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24132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801D4AD-DAA5-48A7-9EB1-E32F93AB34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9959" b="8273"/>
          <a:stretch/>
        </p:blipFill>
        <p:spPr>
          <a:xfrm>
            <a:off x="0" y="1250415"/>
            <a:ext cx="12192000" cy="560758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DEEABC4-4656-42A9-BBC9-74C4D659225A}"/>
              </a:ext>
            </a:extLst>
          </p:cNvPr>
          <p:cNvSpPr/>
          <p:nvPr/>
        </p:nvSpPr>
        <p:spPr>
          <a:xfrm>
            <a:off x="2497485" y="435033"/>
            <a:ext cx="85590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0" u="sng" dirty="0">
                <a:solidFill>
                  <a:srgbClr val="E43923"/>
                </a:solidFill>
                <a:effectLst/>
                <a:latin typeface="Arial" panose="020B0604020202020204" pitchFamily="34" charset="0"/>
                <a:hlinkClick r:id="rId3"/>
              </a:rPr>
              <a:t>Видео "Активная семья </a:t>
            </a:r>
            <a:r>
              <a:rPr lang="ru-RU" sz="3600" b="1" i="0" u="sng" dirty="0" err="1">
                <a:solidFill>
                  <a:srgbClr val="E43923"/>
                </a:solidFill>
                <a:effectLst/>
                <a:latin typeface="Arial" panose="020B0604020202020204" pitchFamily="34" charset="0"/>
                <a:hlinkClick r:id="rId3"/>
              </a:rPr>
              <a:t>Пигаревых</a:t>
            </a:r>
            <a:r>
              <a:rPr lang="ru-RU" sz="3600" b="1" i="0" u="sng" dirty="0">
                <a:solidFill>
                  <a:srgbClr val="E43923"/>
                </a:solidFill>
                <a:effectLst/>
                <a:latin typeface="Arial" panose="020B0604020202020204" pitchFamily="34" charset="0"/>
                <a:hlinkClick r:id="rId3"/>
              </a:rPr>
              <a:t>"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028002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AA0DAB6-7CDD-4060-A862-B6FA2DD6C7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10120" b="8916"/>
          <a:stretch/>
        </p:blipFill>
        <p:spPr>
          <a:xfrm>
            <a:off x="99151" y="1305499"/>
            <a:ext cx="12192000" cy="5552501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43C5415-E088-4B65-8E92-8A3DB653244B}"/>
              </a:ext>
            </a:extLst>
          </p:cNvPr>
          <p:cNvSpPr/>
          <p:nvPr/>
        </p:nvSpPr>
        <p:spPr>
          <a:xfrm>
            <a:off x="3128616" y="479101"/>
            <a:ext cx="8157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u="sng" dirty="0">
                <a:solidFill>
                  <a:srgbClr val="E43923"/>
                </a:solidFill>
                <a:effectLst/>
                <a:latin typeface="Arial" panose="020B0604020202020204" pitchFamily="34" charset="0"/>
                <a:hlinkClick r:id="rId3"/>
              </a:rPr>
              <a:t>Видео "Активная семья </a:t>
            </a:r>
            <a:r>
              <a:rPr lang="ru-RU" sz="3200" b="1" i="0" u="sng" dirty="0" err="1">
                <a:solidFill>
                  <a:srgbClr val="E43923"/>
                </a:solidFill>
                <a:effectLst/>
                <a:latin typeface="Arial" panose="020B0604020202020204" pitchFamily="34" charset="0"/>
                <a:hlinkClick r:id="rId3"/>
              </a:rPr>
              <a:t>Мельчуковых</a:t>
            </a:r>
            <a:r>
              <a:rPr lang="ru-RU" sz="3200" b="1" i="0" u="sng" dirty="0">
                <a:solidFill>
                  <a:srgbClr val="E43923"/>
                </a:solidFill>
                <a:effectLst/>
                <a:latin typeface="Arial" panose="020B0604020202020204" pitchFamily="34" charset="0"/>
                <a:hlinkClick r:id="rId3"/>
              </a:rPr>
              <a:t>"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073291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163BF36-F763-4F3C-AC16-BA785BC5BE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B3BCBA4-C600-4079-B95D-2AAD62AC38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i="1" dirty="0"/>
              <a:t>Учащиеся 7(1) класса (Классный руководитель Евтушенко Л.В.) стали победителями отборочного тура городских соревнований классов "Наше здоровье-в наших руках"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886410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16A380-C01D-4D22-992E-863CC8954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аблица 2">
            <a:extLst>
              <a:ext uri="{FF2B5EF4-FFF2-40B4-BE49-F238E27FC236}">
                <a16:creationId xmlns:a16="http://schemas.microsoft.com/office/drawing/2014/main" xmlns="" id="{3E075CF7-17E6-4068-AE0E-358C8E4F0565}"/>
              </a:ext>
            </a:extLst>
          </p:cNvPr>
          <p:cNvSpPr>
            <a:spLocks noGrp="1"/>
          </p:cNvSpPr>
          <p:nvPr>
            <p:ph type="tbl" idx="1"/>
          </p:nvPr>
        </p:nvSpPr>
        <p:spPr/>
      </p:sp>
      <p:pic>
        <p:nvPicPr>
          <p:cNvPr id="6146" name="Picture 2" descr=" ">
            <a:extLst>
              <a:ext uri="{FF2B5EF4-FFF2-40B4-BE49-F238E27FC236}">
                <a16:creationId xmlns:a16="http://schemas.microsoft.com/office/drawing/2014/main" xmlns="" id="{C9DF8B02-78B8-45DE-8A8B-F7843C37B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1117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un9-23.userapi.com/c205816/v205816869/5e010/LzPNqisrGcg.jpg">
            <a:extLst>
              <a:ext uri="{FF2B5EF4-FFF2-40B4-BE49-F238E27FC236}">
                <a16:creationId xmlns:a16="http://schemas.microsoft.com/office/drawing/2014/main" xmlns="" id="{456F280A-669D-43BE-8655-2755ABE9C1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0" y="190500"/>
            <a:ext cx="10312400" cy="667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3204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0DC4BE5-DC92-4D89-B5E8-49CA148214EB}"/>
              </a:ext>
            </a:extLst>
          </p:cNvPr>
          <p:cNvSpPr/>
          <p:nvPr/>
        </p:nvSpPr>
        <p:spPr>
          <a:xfrm>
            <a:off x="215900" y="0"/>
            <a:ext cx="12065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111111"/>
                </a:solidFill>
                <a:latin typeface="Tahoma" panose="020B0604030504040204" pitchFamily="34" charset="0"/>
              </a:rPr>
              <a:t>Цели и задачи</a:t>
            </a:r>
          </a:p>
          <a:p>
            <a:pPr algn="ctr"/>
            <a:endParaRPr lang="ru-RU" sz="2400" b="1" dirty="0">
              <a:solidFill>
                <a:srgbClr val="111111"/>
              </a:solidFill>
              <a:latin typeface="Tahoma" panose="020B0604030504040204" pitchFamily="34" charset="0"/>
            </a:endParaRPr>
          </a:p>
          <a:p>
            <a:r>
              <a:rPr lang="ru-RU" sz="2400" b="1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Основными целями являются</a:t>
            </a:r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: формирование гармонично развитой и социально активной личности, повышение культуры совместного досуга детей и родителей, формирование позитивного опыта здорового образа жизни, поддержка и распространение педагогического опыта организации работы с классом, формирование волонтерских традиций, развитие наставничества и добровольчества.</a:t>
            </a:r>
          </a:p>
          <a:p>
            <a:endParaRPr lang="ru-RU" sz="2400" baseline="-250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ru-RU" sz="2400" b="1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Основными задачами </a:t>
            </a:r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являются: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	популяризация физической культуры и спорта, здорового образа и спортивного стиля жизни;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	расширение форм и способов вовлеченности обучающихся в </a:t>
            </a:r>
            <a:r>
              <a:rPr lang="ru-RU" sz="2400" baseline="-25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общественнозначимую</a:t>
            </a:r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 деятельность;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	приобщение обучающихся, повышение их мотивации к систематическим занятиям спортом и сдаче нормативов Всероссийского </a:t>
            </a:r>
            <a:r>
              <a:rPr lang="ru-RU" sz="2400" baseline="-25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физкультурно</a:t>
            </a:r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 - спортивного Комплекса «Готов к труду и обороне» (далее - ГТО):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	выявление и внедрение инновационного опыта работы по организации и развитию массового спорта по месту жительства, культурно-спортивного досуга школьников;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	знакомство с биографиями Почетных жителей города Челябинска, лучших спортсменов региона, ветеранов спорта;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	организация массовых тренировок и сдача норм ГТО с участием лучших спортсменов региона, ветеранов спорта;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	знакомство с наиболее популярными, понятными и интересными в молодежной среде видами спорта (паркур. </a:t>
            </a:r>
            <a:r>
              <a:rPr lang="ru-RU" sz="2400" baseline="-25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фрироуп</a:t>
            </a:r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. </a:t>
            </a:r>
            <a:r>
              <a:rPr lang="ru-RU" sz="2400" baseline="-25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воркаут</a:t>
            </a:r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, скейт-</a:t>
            </a:r>
            <a:r>
              <a:rPr lang="ru-RU" sz="2400" baseline="-25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борд</a:t>
            </a:r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, экстремальный велоспорт и другие);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	знакомство с организацией спортивного </a:t>
            </a:r>
            <a:r>
              <a:rPr lang="ru-RU" sz="2400" baseline="-25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волонтерства</a:t>
            </a:r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 и Центром волонтерских объединений Челябинской области;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 совершенствование опыта работы с социальными партнерами.</a:t>
            </a:r>
          </a:p>
        </p:txBody>
      </p:sp>
    </p:spTree>
    <p:extLst>
      <p:ext uri="{BB962C8B-B14F-4D97-AF65-F5344CB8AC3E}">
        <p14:creationId xmlns:p14="http://schemas.microsoft.com/office/powerpoint/2010/main" xmlns="" val="2796772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64A304E5-B665-4E2B-9679-3A74D9EE22EC}"/>
              </a:ext>
            </a:extLst>
          </p:cNvPr>
          <p:cNvSpPr/>
          <p:nvPr/>
        </p:nvSpPr>
        <p:spPr>
          <a:xfrm>
            <a:off x="101600" y="134710"/>
            <a:ext cx="12090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111111"/>
                </a:solidFill>
                <a:latin typeface="Tahoma" panose="020B0604030504040204" pitchFamily="34" charset="0"/>
              </a:rPr>
              <a:t>Организаторы</a:t>
            </a:r>
          </a:p>
          <a:p>
            <a:r>
              <a:rPr lang="ru-RU" sz="2400" b="1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Организаторами </a:t>
            </a:r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являются: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-Комитет по делам образования города Челябинска;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-МБУДО «Центр детский экологический г. Челябинска»;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-МБОУ «Школа-интернат спортивного профиля </a:t>
            </a:r>
            <a:r>
              <a:rPr lang="ru-RU" sz="2400" baseline="-25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г.Челябинска</a:t>
            </a:r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»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 МАУДО «ДПШ»;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 Городские школы</a:t>
            </a:r>
          </a:p>
          <a:p>
            <a:endParaRPr lang="ru-RU" sz="2400" baseline="-250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К подготовке и проведению Соревнования привлекаются </a:t>
            </a:r>
            <a:r>
              <a:rPr lang="ru-RU" sz="2400" b="1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социальные партнеры</a:t>
            </a:r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: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	Челябинский городской Совет ветеранов пенсионеров войны, труда, вооруженных сил и правоохранительных органов;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	Военный комиссариат по Челябинской области;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	Челябинский филиал Российской академии народного хозяйства и государственной службы (РАНХиГС);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	Дирекция спортивно-массовых мероприятий и Всероссийского </a:t>
            </a:r>
            <a:r>
              <a:rPr lang="ru-RU" sz="2400" baseline="-25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физкультурноспортивного</a:t>
            </a:r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 Комплекса «Готов к труду и обороне» Челябинской области;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	ФГБОУ ВО «Уральский государственный университет физической культуры»;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	Институт Спорта Туризма и Сервиса ФГАОУ ВО «</a:t>
            </a:r>
            <a:r>
              <a:rPr lang="ru-RU" sz="2400" baseline="-25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ЮУрГУ</a:t>
            </a:r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 (НИУ)»;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	Челябинская городская общественная организация «Хоккейный клуб «ТРАКТОР»;</a:t>
            </a:r>
          </a:p>
          <a:p>
            <a:r>
              <a:rPr lang="ru-RU" sz="24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- Скалодром «Каньон».</a:t>
            </a:r>
            <a:endParaRPr lang="ru-RU" baseline="-25000" dirty="0">
              <a:solidFill>
                <a:srgbClr val="000000"/>
              </a:solidFill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0522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DBFEC84-2A93-4A81-B8E3-79697F671635}"/>
              </a:ext>
            </a:extLst>
          </p:cNvPr>
          <p:cNvSpPr/>
          <p:nvPr/>
        </p:nvSpPr>
        <p:spPr>
          <a:xfrm>
            <a:off x="0" y="361940"/>
            <a:ext cx="12077700" cy="4319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ru-RU" sz="4400" b="1" dirty="0">
                <a:solidFill>
                  <a:srgbClr val="111111"/>
                </a:solidFill>
                <a:latin typeface="Tahoma" panose="020B0604030504040204" pitchFamily="34" charset="0"/>
              </a:rPr>
              <a:t>Участники Соревнования</a:t>
            </a:r>
          </a:p>
          <a:p>
            <a:endParaRPr lang="ru-RU" sz="2800" baseline="-250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Участниками Соревнования являются детские коллективы 5-7-х классов образовательных организаций города Челябинска.</a:t>
            </a:r>
          </a:p>
          <a:p>
            <a:endParaRPr lang="ru-RU" sz="2800" baseline="-250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endParaRPr lang="ru-RU" sz="2800" baseline="-250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pPr algn="ctr"/>
            <a:r>
              <a:rPr lang="ru-RU" sz="4400" b="1" dirty="0">
                <a:solidFill>
                  <a:srgbClr val="111111"/>
                </a:solidFill>
                <a:latin typeface="Tahoma" panose="020B0604030504040204" pitchFamily="34" charset="0"/>
              </a:rPr>
              <a:t>Порядок проведения Соревнования</a:t>
            </a:r>
          </a:p>
          <a:p>
            <a:endParaRPr lang="ru-RU" sz="2800" baseline="-250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Соревнование проводится в 3 этапа:</a:t>
            </a:r>
          </a:p>
          <a:p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1)	1 этап - школьный - с 23 октября 2019 года по 2 марта 2020 года;</a:t>
            </a:r>
          </a:p>
          <a:p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2)	2 этап - районный - с 3 марта по 23 марта 2020 года;</a:t>
            </a:r>
          </a:p>
          <a:p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3)	3 этап - городской (заочный) - с 24 марта по 9 апреля 2020 года.</a:t>
            </a:r>
          </a:p>
        </p:txBody>
      </p:sp>
    </p:spTree>
    <p:extLst>
      <p:ext uri="{BB962C8B-B14F-4D97-AF65-F5344CB8AC3E}">
        <p14:creationId xmlns:p14="http://schemas.microsoft.com/office/powerpoint/2010/main" xmlns="" val="16220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FCB8F6A-31AA-49CC-AE75-6945CB4121C8}"/>
              </a:ext>
            </a:extLst>
          </p:cNvPr>
          <p:cNvSpPr/>
          <p:nvPr/>
        </p:nvSpPr>
        <p:spPr>
          <a:xfrm>
            <a:off x="198304" y="0"/>
            <a:ext cx="107061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В течение всего времени участия в Соревновании классом проводятся:</a:t>
            </a:r>
          </a:p>
          <a:p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1)	мероприятия, посвященные значимым событиям в стране и нашем городе</a:t>
            </a:r>
          </a:p>
          <a:p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2)	профилактические занятия, подчеркивающие важность здорового образа жизни и рассматривающие причины возникновения вредных привычек среди обучающихся;</a:t>
            </a:r>
          </a:p>
          <a:p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3)	массовые спортивные соревнования совместно с родителями по подготовке к выполнению норм ГТО;</a:t>
            </a:r>
          </a:p>
          <a:p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4)	знакомства с наиболее популярными в молодежной среде видами спорта (паркур, </a:t>
            </a:r>
            <a:r>
              <a:rPr lang="ru-RU" sz="2800" baseline="-25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фрироуп</a:t>
            </a:r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, </a:t>
            </a:r>
            <a:r>
              <a:rPr lang="ru-RU" sz="2800" baseline="-25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воркаут</a:t>
            </a:r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, экстремальными видами спорта: скейтборд, ВМХ- велосипеды, ролики и другими);</a:t>
            </a:r>
          </a:p>
          <a:p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5)	встречи с Почетными жителями города Челябинска, ветеранами спорта, лучшими спортсменами региона, с представителями Центра волонтерских объединений;</a:t>
            </a:r>
          </a:p>
          <a:p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6)	участие в добровольческом семейном конкурсе «</a:t>
            </a:r>
            <a:r>
              <a:rPr lang="ru-RU" sz="2800" baseline="-25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ДОБРОквест</a:t>
            </a:r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» и других;</a:t>
            </a:r>
          </a:p>
          <a:p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7)	размещение классами-участниками материалов об активном участии класса в общественной жизни образовательной организации, района, города, о добрых делах класса для школьников, совместно с родительской общественностью на </a:t>
            </a:r>
            <a:r>
              <a:rPr lang="ru-RU" sz="2800" baseline="-25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общественнозначимых</a:t>
            </a:r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 площадках города и других событиях на ресурсах проекта </a:t>
            </a:r>
            <a:r>
              <a:rPr lang="en-US" sz="2800" baseline="-25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PROHac</a:t>
            </a:r>
            <a:r>
              <a:rPr lang="en-US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с </a:t>
            </a:r>
            <a:r>
              <a:rPr lang="ru-RU" sz="2800" baseline="-25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хэштегом</a:t>
            </a:r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 #нашездоровьевнашихруках2020, у себя на стене аккаунта в социальных сетях с </a:t>
            </a:r>
            <a:r>
              <a:rPr lang="ru-RU" sz="2800" baseline="-25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хэштегом</a:t>
            </a:r>
            <a:r>
              <a:rPr lang="ru-RU" sz="2800" baseline="-25000" dirty="0">
                <a:solidFill>
                  <a:srgbClr val="000000"/>
                </a:solidFill>
                <a:latin typeface="Courier New" panose="02070309020205020404" pitchFamily="49" charset="0"/>
              </a:rPr>
              <a:t> #нашездоровьевнашихруках2020.</a:t>
            </a:r>
          </a:p>
        </p:txBody>
      </p:sp>
    </p:spTree>
    <p:extLst>
      <p:ext uri="{BB962C8B-B14F-4D97-AF65-F5344CB8AC3E}">
        <p14:creationId xmlns:p14="http://schemas.microsoft.com/office/powerpoint/2010/main" xmlns="" val="3222566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620FF9-9972-437C-AF54-2D4F791C43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B6CCE9F-1E6D-4886-A2AF-D40934D12D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58367DE-FBF7-46F6-94FE-0E25FA1A3DD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8318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xmlns="" id="{C4592709-CD99-4712-9321-8915B9425C4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335066" y="1592796"/>
            <a:ext cx="3651145" cy="18280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3300" dirty="0"/>
              <a:t>ДНЕВНИК ЛИЧНЫХ ДОСТИЖЕНИЙ </a:t>
            </a:r>
            <a:br>
              <a:rPr lang="ru-RU" altLang="ru-RU" sz="3300" dirty="0"/>
            </a:br>
            <a:r>
              <a:rPr lang="ru-RU" altLang="ru-RU" sz="3300" dirty="0"/>
              <a:t>«МОИ ПОБЕДЫ»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0FB6BAF0-6EEC-4580-AD04-C5A221B96E3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910013" y="3611166"/>
            <a:ext cx="4371975" cy="120015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</a:pPr>
            <a:r>
              <a:rPr lang="ru-RU" altLang="ru-RU" b="1">
                <a:solidFill>
                  <a:schemeClr val="folHlink"/>
                </a:solidFill>
              </a:rPr>
              <a:t>МБОУ СОШ № 129</a:t>
            </a:r>
          </a:p>
          <a:p>
            <a:pPr>
              <a:lnSpc>
                <a:spcPct val="80000"/>
              </a:lnSpc>
            </a:pPr>
            <a:r>
              <a:rPr lang="ru-RU" altLang="ru-RU" b="1">
                <a:solidFill>
                  <a:schemeClr val="folHlink"/>
                </a:solidFill>
              </a:rPr>
              <a:t>КЛАСС 7-1</a:t>
            </a:r>
          </a:p>
          <a:p>
            <a:pPr>
              <a:lnSpc>
                <a:spcPct val="80000"/>
              </a:lnSpc>
            </a:pPr>
            <a:r>
              <a:rPr lang="ru-RU" altLang="ru-RU" b="1">
                <a:solidFill>
                  <a:schemeClr val="folHlink"/>
                </a:solidFill>
              </a:rPr>
              <a:t>Классный руководитель</a:t>
            </a:r>
          </a:p>
          <a:p>
            <a:pPr>
              <a:lnSpc>
                <a:spcPct val="80000"/>
              </a:lnSpc>
            </a:pPr>
            <a:r>
              <a:rPr lang="ru-RU" altLang="ru-RU" b="1">
                <a:solidFill>
                  <a:schemeClr val="folHlink"/>
                </a:solidFill>
              </a:rPr>
              <a:t>Евтушенко Л.В.</a:t>
            </a:r>
          </a:p>
        </p:txBody>
      </p:sp>
      <p:sp>
        <p:nvSpPr>
          <p:cNvPr id="9220" name="Text Box 4">
            <a:extLst>
              <a:ext uri="{FF2B5EF4-FFF2-40B4-BE49-F238E27FC236}">
                <a16:creationId xmlns:a16="http://schemas.microsoft.com/office/drawing/2014/main" xmlns="" id="{D093D151-D1D9-4266-9748-A56C570323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0328" y="6182916"/>
            <a:ext cx="3348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>
                <a:latin typeface="Arial" panose="020B0604020202020204" pitchFamily="34" charset="0"/>
              </a:rPr>
              <a:t>2019 – 2020 учебный год</a:t>
            </a:r>
          </a:p>
        </p:txBody>
      </p:sp>
      <p:pic>
        <p:nvPicPr>
          <p:cNvPr id="9221" name="Picture 7" descr="http://pngimg.com/uploads/gold_medal/gold_medal_PNG7.png">
            <a:extLst>
              <a:ext uri="{FF2B5EF4-FFF2-40B4-BE49-F238E27FC236}">
                <a16:creationId xmlns:a16="http://schemas.microsoft.com/office/drawing/2014/main" xmlns="" id="{7B46BBF6-D675-4480-B44A-A8FA8D5AC8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3341" y="372187"/>
            <a:ext cx="1946672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33" name="Group 65">
            <a:extLst>
              <a:ext uri="{FF2B5EF4-FFF2-40B4-BE49-F238E27FC236}">
                <a16:creationId xmlns:a16="http://schemas.microsoft.com/office/drawing/2014/main" xmlns="" id="{FDA928A4-9010-47C1-A472-DC78D59E6E3C}"/>
              </a:ext>
            </a:extLst>
          </p:cNvPr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222283758"/>
              </p:ext>
            </p:extLst>
          </p:nvPr>
        </p:nvGraphicFramePr>
        <p:xfrm>
          <a:off x="135335" y="319485"/>
          <a:ext cx="4860131" cy="4438650"/>
        </p:xfrm>
        <a:graphic>
          <a:graphicData uri="http://schemas.openxmlformats.org/drawingml/2006/table">
            <a:tbl>
              <a:tblPr/>
              <a:tblGrid>
                <a:gridCol w="21633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763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204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85800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ОО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СОШ № 129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Класс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7-1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85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Мой возраст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 лет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85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Мой вес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46 кг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85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Мой рост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158 см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482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Мой любимый вид спорта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футбол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858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Спортсмен, на которого я хочу равняться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Роналдиньо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5152" name="Picture 32" descr="C:\Users\Пользователь\Documents\Людмила\1 Ludmila\1ШКОЛА\1 SHOOL 129\3 МОЙ КЛАСС\photo класса\2019-2020\september1\20190902_090502.jpg">
            <a:extLst>
              <a:ext uri="{FF2B5EF4-FFF2-40B4-BE49-F238E27FC236}">
                <a16:creationId xmlns:a16="http://schemas.microsoft.com/office/drawing/2014/main" xmlns="" id="{6ACF9417-8B07-484D-ACAE-6483693E2F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35361" t="48988" r="46877" b="16131"/>
          <a:stretch/>
        </p:blipFill>
        <p:spPr bwMode="auto">
          <a:xfrm>
            <a:off x="489347" y="533004"/>
            <a:ext cx="1597819" cy="2268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4854FCE-30F2-4A7E-B80C-4B8EA9EB90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9616" r="30521"/>
          <a:stretch/>
        </p:blipFill>
        <p:spPr>
          <a:xfrm>
            <a:off x="6096000" y="0"/>
            <a:ext cx="4860131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FFB302A-EA4C-48EE-B53E-AA8BA8B59EA1}"/>
              </a:ext>
            </a:extLst>
          </p:cNvPr>
          <p:cNvSpPr/>
          <p:nvPr/>
        </p:nvSpPr>
        <p:spPr>
          <a:xfrm>
            <a:off x="6400800" y="656823"/>
            <a:ext cx="3284113" cy="4636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244</Words>
  <Application>Microsoft Office PowerPoint</Application>
  <PresentationFormat>Произвольный</PresentationFormat>
  <Paragraphs>76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Программа воспитательного мероприятия </vt:lpstr>
      <vt:lpstr>Слайд 2</vt:lpstr>
      <vt:lpstr>Слайд 3</vt:lpstr>
      <vt:lpstr>Слайд 4</vt:lpstr>
      <vt:lpstr>Слайд 5</vt:lpstr>
      <vt:lpstr>Слайд 6</vt:lpstr>
      <vt:lpstr>Слайд 7</vt:lpstr>
      <vt:lpstr>ДНЕВНИК ЛИЧНЫХ ДОСТИЖЕНИЙ  «МОИ ПОБЕДЫ»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Админ</cp:lastModifiedBy>
  <cp:revision>13</cp:revision>
  <dcterms:created xsi:type="dcterms:W3CDTF">2020-06-17T09:11:31Z</dcterms:created>
  <dcterms:modified xsi:type="dcterms:W3CDTF">2020-06-17T15:00:32Z</dcterms:modified>
</cp:coreProperties>
</file>